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7" r:id="rId1"/>
  </p:sldMasterIdLst>
  <p:notesMasterIdLst>
    <p:notesMasterId r:id="rId17"/>
  </p:notesMasterIdLst>
  <p:sldIdLst>
    <p:sldId id="336" r:id="rId2"/>
    <p:sldId id="270" r:id="rId3"/>
    <p:sldId id="272" r:id="rId4"/>
    <p:sldId id="327" r:id="rId5"/>
    <p:sldId id="338" r:id="rId6"/>
    <p:sldId id="294" r:id="rId7"/>
    <p:sldId id="332" r:id="rId8"/>
    <p:sldId id="297" r:id="rId9"/>
    <p:sldId id="298" r:id="rId10"/>
    <p:sldId id="339" r:id="rId11"/>
    <p:sldId id="341" r:id="rId12"/>
    <p:sldId id="329" r:id="rId13"/>
    <p:sldId id="330" r:id="rId14"/>
    <p:sldId id="340" r:id="rId15"/>
    <p:sldId id="287" r:id="rId16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378C"/>
    <a:srgbClr val="F2F2F2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339" autoAdjust="0"/>
    <p:restoredTop sz="94973" autoAdjust="0"/>
  </p:normalViewPr>
  <p:slideViewPr>
    <p:cSldViewPr>
      <p:cViewPr>
        <p:scale>
          <a:sx n="61" d="100"/>
          <a:sy n="61" d="100"/>
        </p:scale>
        <p:origin x="-2970" y="-10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265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9" d="100"/>
        <a:sy n="89" d="100"/>
      </p:scale>
      <p:origin x="0" y="259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162EC5-578B-4A9C-A38A-7DF582604A86}" type="datetimeFigureOut">
              <a:rPr lang="fi-FI" smtClean="0"/>
              <a:pPr/>
              <a:t>12.3.2015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742CD9-F350-4165-AB42-8343341773F4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xmlns="" val="41663171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742CD9-F350-4165-AB42-8343341773F4}" type="slidenum">
              <a:rPr lang="fi-FI" smtClean="0"/>
              <a:pPr/>
              <a:t>9</a:t>
            </a:fld>
            <a:endParaRPr lang="fi-FI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742CD9-F350-4165-AB42-8343341773F4}" type="slidenum">
              <a:rPr lang="fi-FI" smtClean="0"/>
              <a:pPr/>
              <a:t>14</a:t>
            </a:fld>
            <a:endParaRPr lang="fi-FI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A_Otsikko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Kuva 10" descr="TEM_RR_PPT-taustat_RGB_kansi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85800" y="1441651"/>
            <a:ext cx="7772400" cy="1470025"/>
          </a:xfrm>
        </p:spPr>
        <p:txBody>
          <a:bodyPr anchor="b" anchorCtr="0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326904" y="3060000"/>
            <a:ext cx="6480000" cy="900000"/>
          </a:xfrm>
        </p:spPr>
        <p:txBody>
          <a:bodyPr/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>
          <a:xfrm>
            <a:off x="3852000" y="4426838"/>
            <a:ext cx="1440000" cy="25200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fi-FI" smtClean="0"/>
              <a:t>11.3.2015</a:t>
            </a:r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>
          <a:xfrm>
            <a:off x="2772000" y="4138846"/>
            <a:ext cx="3600000" cy="252000"/>
          </a:xfrm>
        </p:spPr>
        <p:txBody>
          <a:bodyPr lIns="0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fi-FI" smtClean="0"/>
              <a:t>Katariina Soanjärvi</a:t>
            </a:r>
            <a:endParaRPr lang="fi-FI" dirty="0"/>
          </a:p>
        </p:txBody>
      </p:sp>
      <p:sp>
        <p:nvSpPr>
          <p:cNvPr id="10" name="Kuvan paikkamerkki 18"/>
          <p:cNvSpPr>
            <a:spLocks noGrp="1"/>
          </p:cNvSpPr>
          <p:nvPr>
            <p:ph type="pic" sz="quarter" idx="12" hasCustomPrompt="1"/>
          </p:nvPr>
        </p:nvSpPr>
        <p:spPr>
          <a:xfrm>
            <a:off x="360000" y="5796000"/>
            <a:ext cx="1440000" cy="719137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r>
              <a:rPr lang="fi-FI" dirty="0" smtClean="0"/>
              <a:t>logo</a:t>
            </a:r>
            <a:endParaRPr lang="fi-FI" dirty="0"/>
          </a:p>
        </p:txBody>
      </p:sp>
      <p:sp>
        <p:nvSpPr>
          <p:cNvPr id="12" name="Kuvan paikkamerkki 18"/>
          <p:cNvSpPr>
            <a:spLocks noGrp="1"/>
          </p:cNvSpPr>
          <p:nvPr>
            <p:ph type="pic" sz="quarter" idx="13" hasCustomPrompt="1"/>
          </p:nvPr>
        </p:nvSpPr>
        <p:spPr>
          <a:xfrm>
            <a:off x="2031332" y="5794990"/>
            <a:ext cx="1440000" cy="719137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r>
              <a:rPr lang="fi-FI" dirty="0" smtClean="0"/>
              <a:t>logo</a:t>
            </a:r>
            <a:endParaRPr lang="fi-FI" dirty="0"/>
          </a:p>
        </p:txBody>
      </p:sp>
      <p:sp>
        <p:nvSpPr>
          <p:cNvPr id="13" name="Kuvan paikkamerkki 18"/>
          <p:cNvSpPr>
            <a:spLocks noGrp="1"/>
          </p:cNvSpPr>
          <p:nvPr>
            <p:ph type="pic" sz="quarter" idx="14" hasCustomPrompt="1"/>
          </p:nvPr>
        </p:nvSpPr>
        <p:spPr>
          <a:xfrm>
            <a:off x="3697880" y="5794990"/>
            <a:ext cx="1440000" cy="719137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r>
              <a:rPr lang="fi-FI" dirty="0" smtClean="0"/>
              <a:t>logo</a:t>
            </a:r>
            <a:endParaRPr lang="fi-FI" dirty="0"/>
          </a:p>
        </p:txBody>
      </p:sp>
      <p:pic>
        <p:nvPicPr>
          <p:cNvPr id="6" name="Picture 5" descr="EU_EAKR_ESR_FI_vertical_20mm_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04800" y="5580000"/>
            <a:ext cx="1078992" cy="984504"/>
          </a:xfrm>
          <a:prstGeom prst="rect">
            <a:avLst/>
          </a:prstGeom>
        </p:spPr>
      </p:pic>
      <p:pic>
        <p:nvPicPr>
          <p:cNvPr id="14" name="Kuva 8" descr="VipuvoimaaEU_2014_2020_rgb-01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6472800" y="5842800"/>
            <a:ext cx="1220690" cy="86409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8_Tekstidia: tyhjä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6" descr="TEM_RR_PPT-taustat_RGB_harmaa_kehys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11.3.2015</a:t>
            </a:r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Katariina Soanjärvi</a:t>
            </a:r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837A0-F8B5-40DF-B7A3-2778985E9851}" type="slidenum">
              <a:rPr lang="fi-FI" smtClean="0"/>
              <a:pPr/>
              <a:t>‹#›</a:t>
            </a:fld>
            <a:endParaRPr lang="fi-FI"/>
          </a:p>
        </p:txBody>
      </p:sp>
      <p:pic>
        <p:nvPicPr>
          <p:cNvPr id="9" name="Kuva 8" descr="VipuvoimaaEU_2014_2020_rgb-01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472800" y="5842800"/>
            <a:ext cx="1220690" cy="864096"/>
          </a:xfrm>
          <a:prstGeom prst="rect">
            <a:avLst/>
          </a:prstGeom>
        </p:spPr>
      </p:pic>
      <p:pic>
        <p:nvPicPr>
          <p:cNvPr id="11" name="Picture 5" descr="EU_EAKR_ESR_FI_vertical_20mm_rgb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804800" y="5580000"/>
            <a:ext cx="1078992" cy="984504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lnSpc>
                <a:spcPct val="100000"/>
              </a:lnSpc>
              <a:spcAft>
                <a:spcPts val="600"/>
              </a:spcAft>
              <a:defRPr sz="2400">
                <a:solidFill>
                  <a:srgbClr val="00346F"/>
                </a:solidFill>
              </a:defRPr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2000"/>
            </a:lvl2pPr>
            <a:lvl3pPr marL="804863" indent="-1800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Courier New" pitchFamily="49" charset="0"/>
              <a:buChar char="o"/>
              <a:defRPr sz="1800"/>
            </a:lvl3pPr>
            <a:lvl4pPr marL="987425" indent="-1800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Courier New" pitchFamily="49" charset="0"/>
              <a:buChar char="o"/>
              <a:defRPr sz="1600"/>
            </a:lvl4pPr>
            <a:lvl5pPr marL="1260475" indent="-1800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tabLst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 dirty="0"/>
          </a:p>
        </p:txBody>
      </p:sp>
      <p:sp>
        <p:nvSpPr>
          <p:cNvPr id="5" name="Otsikk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8" name="Alatunnisteen paikkamerkki 5"/>
          <p:cNvSpPr>
            <a:spLocks noGrp="1"/>
          </p:cNvSpPr>
          <p:nvPr>
            <p:ph type="ftr" sz="quarter" idx="3"/>
          </p:nvPr>
        </p:nvSpPr>
        <p:spPr>
          <a:xfrm>
            <a:off x="4000496" y="6286520"/>
            <a:ext cx="22860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 smtClean="0"/>
              <a:t>Katariina Soanjärvi</a:t>
            </a:r>
            <a:endParaRPr lang="fi-FI" dirty="0"/>
          </a:p>
        </p:txBody>
      </p:sp>
      <p:sp>
        <p:nvSpPr>
          <p:cNvPr id="9" name="Dian numeron paikkamerkki 7"/>
          <p:cNvSpPr>
            <a:spLocks noGrp="1"/>
          </p:cNvSpPr>
          <p:nvPr>
            <p:ph type="sldNum" sz="quarter" idx="4"/>
          </p:nvPr>
        </p:nvSpPr>
        <p:spPr>
          <a:xfrm>
            <a:off x="8501090" y="6286520"/>
            <a:ext cx="4190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FFDA9A-8195-4BED-B718-0E26DDC63882}" type="slidenum">
              <a:rPr lang="fi-FI" smtClean="0"/>
              <a:pPr/>
              <a:t>‹#›</a:t>
            </a:fld>
            <a:endParaRPr lang="fi-FI" dirty="0"/>
          </a:p>
        </p:txBody>
      </p:sp>
      <p:sp>
        <p:nvSpPr>
          <p:cNvPr id="10" name="Päivämäärän paikkamerkki 8"/>
          <p:cNvSpPr>
            <a:spLocks noGrp="1"/>
          </p:cNvSpPr>
          <p:nvPr>
            <p:ph type="dt" sz="half" idx="2"/>
          </p:nvPr>
        </p:nvSpPr>
        <p:spPr>
          <a:xfrm>
            <a:off x="6386520" y="6286520"/>
            <a:ext cx="1133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 smtClean="0"/>
              <a:t>11.3.2015</a:t>
            </a:r>
            <a:endParaRPr lang="fi-FI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Väliotsikko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Kuvatekstisuorakulmio 7"/>
          <p:cNvSpPr/>
          <p:nvPr userDrawn="1"/>
        </p:nvSpPr>
        <p:spPr>
          <a:xfrm>
            <a:off x="356400" y="396000"/>
            <a:ext cx="8430442" cy="5104702"/>
          </a:xfrm>
          <a:prstGeom prst="wedgeRectCallou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/>
              <a:t>   </a:t>
            </a:r>
            <a:endParaRPr lang="fi-FI" dirty="0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785786" y="1428736"/>
            <a:ext cx="7358114" cy="1347814"/>
          </a:xfrm>
        </p:spPr>
        <p:txBody>
          <a:bodyPr anchor="b" anchorCtr="0"/>
          <a:lstStyle>
            <a:lvl1pPr algn="l">
              <a:lnSpc>
                <a:spcPct val="85000"/>
              </a:lnSpc>
              <a:defRPr sz="3700">
                <a:solidFill>
                  <a:srgbClr val="567999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17429" name="Rectangle 2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785786" y="2925391"/>
            <a:ext cx="4929222" cy="1217989"/>
          </a:xfr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300" b="1" baseline="0">
                <a:solidFill>
                  <a:srgbClr val="00346F"/>
                </a:solidFill>
              </a:defRPr>
            </a:lvl1pPr>
          </a:lstStyle>
          <a:p>
            <a:r>
              <a:rPr lang="fi-FI" smtClean="0"/>
              <a:t>Muokkaa alaotsikon perustyyliä napsautt.</a:t>
            </a:r>
            <a:endParaRPr lang="en-GB" dirty="0"/>
          </a:p>
        </p:txBody>
      </p:sp>
      <p:pic>
        <p:nvPicPr>
          <p:cNvPr id="12" name="Picture 35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8" y="6286520"/>
            <a:ext cx="3419475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B_Otsikko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Kuva 10" descr="TEM_RR_PPT-taustat_RGB_valk_kehys_ja_teksti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85800" y="1441651"/>
            <a:ext cx="7772400" cy="1470025"/>
          </a:xfrm>
        </p:spPr>
        <p:txBody>
          <a:bodyPr anchor="b" anchorCtr="0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>
          <a:xfrm>
            <a:off x="3852000" y="4428000"/>
            <a:ext cx="1440000" cy="25200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fi-FI" smtClean="0"/>
              <a:t>11.3.2015</a:t>
            </a:r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>
          <a:xfrm>
            <a:off x="2772000" y="4140000"/>
            <a:ext cx="3600000" cy="252000"/>
          </a:xfrm>
        </p:spPr>
        <p:txBody>
          <a:bodyPr lIns="0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fi-FI" smtClean="0"/>
              <a:t>Katariina Soanjärvi</a:t>
            </a:r>
            <a:endParaRPr lang="fi-FI" dirty="0"/>
          </a:p>
        </p:txBody>
      </p:sp>
      <p:sp>
        <p:nvSpPr>
          <p:cNvPr id="12" name="Alaotsikko 2"/>
          <p:cNvSpPr>
            <a:spLocks noGrp="1"/>
          </p:cNvSpPr>
          <p:nvPr>
            <p:ph type="subTitle" idx="1"/>
          </p:nvPr>
        </p:nvSpPr>
        <p:spPr>
          <a:xfrm>
            <a:off x="1322086" y="3060000"/>
            <a:ext cx="6480000" cy="900000"/>
          </a:xfrm>
        </p:spPr>
        <p:txBody>
          <a:bodyPr/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fi-FI" dirty="0"/>
          </a:p>
        </p:txBody>
      </p:sp>
      <p:sp>
        <p:nvSpPr>
          <p:cNvPr id="19" name="Kuvan paikkamerkki 18"/>
          <p:cNvSpPr>
            <a:spLocks noGrp="1"/>
          </p:cNvSpPr>
          <p:nvPr>
            <p:ph type="pic" sz="quarter" idx="12" hasCustomPrompt="1"/>
          </p:nvPr>
        </p:nvSpPr>
        <p:spPr>
          <a:xfrm>
            <a:off x="360000" y="5796000"/>
            <a:ext cx="1440000" cy="719137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r>
              <a:rPr lang="fi-FI" dirty="0" smtClean="0"/>
              <a:t>logo</a:t>
            </a:r>
            <a:endParaRPr lang="fi-FI" dirty="0"/>
          </a:p>
        </p:txBody>
      </p:sp>
      <p:sp>
        <p:nvSpPr>
          <p:cNvPr id="20" name="Kuvan paikkamerkki 18"/>
          <p:cNvSpPr>
            <a:spLocks noGrp="1"/>
          </p:cNvSpPr>
          <p:nvPr>
            <p:ph type="pic" sz="quarter" idx="13" hasCustomPrompt="1"/>
          </p:nvPr>
        </p:nvSpPr>
        <p:spPr>
          <a:xfrm>
            <a:off x="2031332" y="5794990"/>
            <a:ext cx="1440000" cy="719137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r>
              <a:rPr lang="fi-FI" dirty="0" smtClean="0"/>
              <a:t>logo</a:t>
            </a:r>
            <a:endParaRPr lang="fi-FI" dirty="0"/>
          </a:p>
        </p:txBody>
      </p:sp>
      <p:sp>
        <p:nvSpPr>
          <p:cNvPr id="21" name="Kuvan paikkamerkki 18"/>
          <p:cNvSpPr>
            <a:spLocks noGrp="1"/>
          </p:cNvSpPr>
          <p:nvPr>
            <p:ph type="pic" sz="quarter" idx="14" hasCustomPrompt="1"/>
          </p:nvPr>
        </p:nvSpPr>
        <p:spPr>
          <a:xfrm>
            <a:off x="3697880" y="5794990"/>
            <a:ext cx="1440000" cy="719137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r>
              <a:rPr lang="fi-FI" dirty="0" smtClean="0"/>
              <a:t>logo</a:t>
            </a:r>
            <a:endParaRPr lang="fi-FI" dirty="0"/>
          </a:p>
        </p:txBody>
      </p:sp>
      <p:pic>
        <p:nvPicPr>
          <p:cNvPr id="14" name="Kuva 8" descr="VipuvoimaaEU_2014_2020_rgb-01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472800" y="5842800"/>
            <a:ext cx="1220690" cy="864096"/>
          </a:xfrm>
          <a:prstGeom prst="rect">
            <a:avLst/>
          </a:prstGeom>
        </p:spPr>
      </p:pic>
      <p:pic>
        <p:nvPicPr>
          <p:cNvPr id="16" name="Picture 5" descr="EU_EAKR_ESR_FI_vertical_20mm_rgb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804800" y="5580000"/>
            <a:ext cx="1078992" cy="98450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värillinen väli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uva 8" descr="TEM_RR_PPT-taustat_RGB_valk_kehys_ja_teksti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5640094" y="616414"/>
            <a:ext cx="2950096" cy="1470025"/>
          </a:xfrm>
        </p:spPr>
        <p:txBody>
          <a:bodyPr wrap="square" anchor="t" anchorCtr="0"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i-FI" smtClean="0"/>
              <a:t>11.3.2015</a:t>
            </a:r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i-FI" smtClean="0"/>
              <a:t>Katariina Soanjärvi</a:t>
            </a:r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A4837A0-F8B5-40DF-B7A3-2778985E9851}" type="slidenum">
              <a:rPr lang="fi-FI" smtClean="0"/>
              <a:pPr/>
              <a:t>‹#›</a:t>
            </a:fld>
            <a:endParaRPr lang="fi-FI" dirty="0"/>
          </a:p>
        </p:txBody>
      </p:sp>
      <p:pic>
        <p:nvPicPr>
          <p:cNvPr id="13" name="Kuva 8" descr="VipuvoimaaEU_2014_2020_rgb-01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472800" y="5842800"/>
            <a:ext cx="1220690" cy="864096"/>
          </a:xfrm>
          <a:prstGeom prst="rect">
            <a:avLst/>
          </a:prstGeom>
        </p:spPr>
      </p:pic>
      <p:pic>
        <p:nvPicPr>
          <p:cNvPr id="11" name="Picture 5" descr="EU_EAKR_ESR_FI_vertical_20mm_rgb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804800" y="5580000"/>
            <a:ext cx="1078992" cy="98450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A_kuvadia: tumma kuva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uva 8" descr="TEM_RR_PPT-taustat_RGB_valk_kehys_ja_teksti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5640094" y="616414"/>
            <a:ext cx="2950096" cy="1470025"/>
          </a:xfrm>
        </p:spPr>
        <p:txBody>
          <a:bodyPr wrap="square" anchor="t" anchorCtr="0"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i-FI" smtClean="0"/>
              <a:t>11.3.2015</a:t>
            </a:r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i-FI" smtClean="0"/>
              <a:t>Katariina Soanjärvi</a:t>
            </a: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A4837A0-F8B5-40DF-B7A3-2778985E9851}" type="slidenum">
              <a:rPr lang="fi-FI" smtClean="0"/>
              <a:pPr/>
              <a:t>‹#›</a:t>
            </a:fld>
            <a:endParaRPr lang="fi-FI" dirty="0"/>
          </a:p>
        </p:txBody>
      </p:sp>
      <p:pic>
        <p:nvPicPr>
          <p:cNvPr id="11" name="Kuva 8" descr="VipuvoimaaEU_2014_2020_rgb-01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472800" y="5842800"/>
            <a:ext cx="1220690" cy="864096"/>
          </a:xfrm>
          <a:prstGeom prst="rect">
            <a:avLst/>
          </a:prstGeom>
        </p:spPr>
      </p:pic>
      <p:pic>
        <p:nvPicPr>
          <p:cNvPr id="13" name="Picture 5" descr="EU_EAKR_ESR_FI_vertical_20mm_rgb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804800" y="5580000"/>
            <a:ext cx="1078992" cy="98450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B_kuvadia: vaalea kuva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uva 9" descr="TEM_RR_PPT-taustat_RGB_valk_kehys_tumma_teksti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5640094" y="616414"/>
            <a:ext cx="2950096" cy="1470025"/>
          </a:xfrm>
        </p:spPr>
        <p:txBody>
          <a:bodyPr wrap="square" anchor="t" anchorCtr="0"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fi-FI" smtClean="0"/>
              <a:t>11.3.2015</a:t>
            </a:r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fi-FI" smtClean="0"/>
              <a:t>Katariina Soanjärvi</a:t>
            </a:r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2A4837A0-F8B5-40DF-B7A3-2778985E9851}" type="slidenum">
              <a:rPr lang="fi-FI" smtClean="0"/>
              <a:pPr/>
              <a:t>‹#›</a:t>
            </a:fld>
            <a:endParaRPr lang="fi-FI" dirty="0"/>
          </a:p>
        </p:txBody>
      </p:sp>
      <p:pic>
        <p:nvPicPr>
          <p:cNvPr id="11" name="Kuva 8" descr="VipuvoimaaEU_2014_2020_rgb-01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472800" y="5842800"/>
            <a:ext cx="1220690" cy="864096"/>
          </a:xfrm>
          <a:prstGeom prst="rect">
            <a:avLst/>
          </a:prstGeom>
        </p:spPr>
      </p:pic>
      <p:pic>
        <p:nvPicPr>
          <p:cNvPr id="13" name="Picture 5" descr="EU_EAKR_ESR_FI_vertical_20mm_rgb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804800" y="5580000"/>
            <a:ext cx="1078992" cy="98450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ekstidia: yksipalstaine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uva 8" descr="TEM_RR_PPT-taustat_RGB_harmaa_kehys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540000" y="1584000"/>
            <a:ext cx="8064000" cy="4140000"/>
          </a:xfrm>
        </p:spPr>
        <p:txBody>
          <a:bodyPr/>
          <a:lstStyle>
            <a:lvl2pPr>
              <a:defRPr/>
            </a:lvl2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 wrap="none"/>
          <a:lstStyle/>
          <a:p>
            <a:r>
              <a:rPr lang="fi-FI" smtClean="0"/>
              <a:t>11.3.2015</a:t>
            </a:r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 wrap="none" rIns="0"/>
          <a:lstStyle/>
          <a:p>
            <a:r>
              <a:rPr lang="fi-FI" smtClean="0"/>
              <a:t>Katariina Soanjärvi</a:t>
            </a: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 wrap="none" rIns="0"/>
          <a:lstStyle>
            <a:lvl1pPr algn="l">
              <a:defRPr/>
            </a:lvl1pPr>
          </a:lstStyle>
          <a:p>
            <a:fld id="{2A4837A0-F8B5-40DF-B7A3-2778985E9851}" type="slidenum">
              <a:rPr lang="fi-FI" smtClean="0"/>
              <a:pPr/>
              <a:t>‹#›</a:t>
            </a:fld>
            <a:endParaRPr lang="fi-FI" dirty="0"/>
          </a:p>
        </p:txBody>
      </p:sp>
      <p:pic>
        <p:nvPicPr>
          <p:cNvPr id="11" name="Kuva 8" descr="VipuvoimaaEU_2014_2020_rgb-01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472800" y="5842800"/>
            <a:ext cx="1220690" cy="864096"/>
          </a:xfrm>
          <a:prstGeom prst="rect">
            <a:avLst/>
          </a:prstGeom>
        </p:spPr>
      </p:pic>
      <p:pic>
        <p:nvPicPr>
          <p:cNvPr id="13" name="Picture 5" descr="EU_EAKR_ESR_FI_vertical_20mm_rgb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804800" y="5580000"/>
            <a:ext cx="1078992" cy="984504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5_Tekstidia: kaksipalstaine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uva 9" descr="TEM_RR_PPT-taustat_RGB_harmaa_kehys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540000" y="1584000"/>
            <a:ext cx="3924000" cy="450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 dirty="0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48200" y="1584000"/>
            <a:ext cx="3960000" cy="450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 dirty="0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11.3.2015</a:t>
            </a:r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Katariina Soanjärvi</a:t>
            </a:r>
            <a:endParaRPr lang="fi-FI" dirty="0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837A0-F8B5-40DF-B7A3-2778985E9851}" type="slidenum">
              <a:rPr lang="fi-FI" smtClean="0"/>
              <a:pPr/>
              <a:t>‹#›</a:t>
            </a:fld>
            <a:endParaRPr lang="fi-FI"/>
          </a:p>
        </p:txBody>
      </p:sp>
      <p:pic>
        <p:nvPicPr>
          <p:cNvPr id="12" name="Kuva 8" descr="VipuvoimaaEU_2014_2020_rgb-01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472800" y="5842800"/>
            <a:ext cx="1220690" cy="864096"/>
          </a:xfrm>
          <a:prstGeom prst="rect">
            <a:avLst/>
          </a:prstGeom>
        </p:spPr>
      </p:pic>
      <p:pic>
        <p:nvPicPr>
          <p:cNvPr id="14" name="Picture 5" descr="EU_EAKR_ESR_FI_vertical_20mm_rgb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804800" y="5580000"/>
            <a:ext cx="1078992" cy="984504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ekstidia: yksip. väliotsikoll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Kuva 11" descr="TEM_RR_PPT-taustat_RGB_harmaa_kehys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540000" y="1584000"/>
            <a:ext cx="8064448" cy="360000"/>
          </a:xfrm>
        </p:spPr>
        <p:txBody>
          <a:bodyPr wrap="square" anchor="t" anchorCtr="0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540000" y="1980000"/>
            <a:ext cx="8064448" cy="360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 dirty="0"/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11.3.2015</a:t>
            </a:r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Katariina Soanjärvi</a:t>
            </a:r>
            <a:endParaRPr lang="fi-FI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837A0-F8B5-40DF-B7A3-2778985E9851}" type="slidenum">
              <a:rPr lang="fi-FI" smtClean="0"/>
              <a:pPr/>
              <a:t>‹#›</a:t>
            </a:fld>
            <a:endParaRPr lang="fi-FI"/>
          </a:p>
        </p:txBody>
      </p:sp>
      <p:pic>
        <p:nvPicPr>
          <p:cNvPr id="14" name="Kuva 8" descr="VipuvoimaaEU_2014_2020_rgb-01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472800" y="5842800"/>
            <a:ext cx="1220690" cy="864096"/>
          </a:xfrm>
          <a:prstGeom prst="rect">
            <a:avLst/>
          </a:prstGeom>
        </p:spPr>
      </p:pic>
      <p:pic>
        <p:nvPicPr>
          <p:cNvPr id="15" name="Picture 5" descr="EU_EAKR_ESR_FI_vertical_20mm_rgb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804800" y="5580000"/>
            <a:ext cx="1078992" cy="984504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7_Tekstidia: vain otsikk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Kuva 7" descr="TEM_RR_PPT-taustat_RGB_harmaa_kehys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11.3.2015</a:t>
            </a:r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Katariina Soanjärvi</a:t>
            </a:r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837A0-F8B5-40DF-B7A3-2778985E9851}" type="slidenum">
              <a:rPr lang="fi-FI" smtClean="0"/>
              <a:pPr/>
              <a:t>‹#›</a:t>
            </a:fld>
            <a:endParaRPr lang="fi-FI"/>
          </a:p>
        </p:txBody>
      </p:sp>
      <p:pic>
        <p:nvPicPr>
          <p:cNvPr id="10" name="Kuva 8" descr="VipuvoimaaEU_2014_2020_rgb-01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472800" y="5842800"/>
            <a:ext cx="1220690" cy="864096"/>
          </a:xfrm>
          <a:prstGeom prst="rect">
            <a:avLst/>
          </a:prstGeom>
        </p:spPr>
      </p:pic>
      <p:pic>
        <p:nvPicPr>
          <p:cNvPr id="12" name="Picture 5" descr="EU_EAKR_ESR_FI_vertical_20mm_rgb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804800" y="5580000"/>
            <a:ext cx="1078992" cy="984504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/>
          <p:cNvSpPr>
            <a:spLocks noGrp="1"/>
          </p:cNvSpPr>
          <p:nvPr>
            <p:ph type="title"/>
          </p:nvPr>
        </p:nvSpPr>
        <p:spPr>
          <a:xfrm>
            <a:off x="540000" y="612000"/>
            <a:ext cx="8064000" cy="90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540000" y="1584000"/>
            <a:ext cx="8064000" cy="414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2666284" y="6309320"/>
            <a:ext cx="108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r>
              <a:rPr lang="fi-FI" smtClean="0"/>
              <a:t>11.3.2015</a:t>
            </a:r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654030" y="6309320"/>
            <a:ext cx="1980000" cy="360000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r>
              <a:rPr lang="fi-FI" smtClean="0"/>
              <a:t>Katariina Soanjärvi</a:t>
            </a:r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189137" y="6309320"/>
            <a:ext cx="432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fld id="{2A4837A0-F8B5-40DF-B7A3-2778985E9851}" type="slidenum">
              <a:rPr lang="fi-FI" smtClean="0"/>
              <a:pPr/>
              <a:t>‹#›</a:t>
            </a:fld>
            <a:endParaRPr lang="fi-FI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66" r:id="rId2"/>
    <p:sldLayoutId id="2147483659" r:id="rId3"/>
    <p:sldLayoutId id="2147483665" r:id="rId4"/>
    <p:sldLayoutId id="2147483667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9" r:id="rId11"/>
    <p:sldLayoutId id="2147483670" r:id="rId12"/>
  </p:sldLayoutIdLst>
  <p:hf sldNum="0" hdr="0"/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mailto:Katariina.soanjarvi@ely-keskus.fi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85800" y="1441651"/>
            <a:ext cx="7772400" cy="2059357"/>
          </a:xfrm>
        </p:spPr>
        <p:txBody>
          <a:bodyPr/>
          <a:lstStyle/>
          <a:p>
            <a:r>
              <a:rPr lang="fi-FI" dirty="0" smtClean="0"/>
              <a:t>	</a:t>
            </a:r>
            <a:r>
              <a:rPr lang="fi-FI" b="1" dirty="0" smtClean="0"/>
              <a:t>Yhteistyön kehittäminen nuorten tieto-, neuvonta- ja ohjauspalveluissa: </a:t>
            </a:r>
            <a:br>
              <a:rPr lang="fi-FI" b="1" dirty="0" smtClean="0"/>
            </a:br>
            <a:r>
              <a:rPr lang="fi-FI" b="1" dirty="0" smtClean="0"/>
              <a:t>yhdessä enemmän ja paremmin</a:t>
            </a:r>
            <a:br>
              <a:rPr lang="fi-FI" b="1" dirty="0" smtClean="0"/>
            </a:br>
            <a:r>
              <a:rPr lang="fi-FI" b="1" dirty="0" smtClean="0"/>
              <a:t/>
            </a:r>
            <a:br>
              <a:rPr lang="fi-FI" b="1" dirty="0" smtClean="0"/>
            </a:br>
            <a:r>
              <a:rPr lang="fi-FI" b="1" dirty="0" smtClean="0"/>
              <a:t>OHJAAMO-MALLI (ESR)</a:t>
            </a:r>
            <a:endParaRPr lang="fi-FI" dirty="0"/>
          </a:p>
        </p:txBody>
      </p:sp>
      <p:sp>
        <p:nvSpPr>
          <p:cNvPr id="5" name="Alaotsikko 4"/>
          <p:cNvSpPr>
            <a:spLocks noGrp="1"/>
          </p:cNvSpPr>
          <p:nvPr>
            <p:ph type="subTitle" idx="1"/>
          </p:nvPr>
        </p:nvSpPr>
        <p:spPr>
          <a:xfrm>
            <a:off x="1322086" y="4221088"/>
            <a:ext cx="6480000" cy="936104"/>
          </a:xfrm>
        </p:spPr>
        <p:txBody>
          <a:bodyPr/>
          <a:lstStyle/>
          <a:p>
            <a:r>
              <a:rPr lang="fi-FI" dirty="0" smtClean="0"/>
              <a:t>Katariina Soanjärvi</a:t>
            </a:r>
          </a:p>
          <a:p>
            <a:r>
              <a:rPr lang="fi-FI" dirty="0" smtClean="0"/>
              <a:t>Projektipäällikkö, KT</a:t>
            </a:r>
            <a:endParaRPr lang="fi-FI" dirty="0"/>
          </a:p>
        </p:txBody>
      </p:sp>
      <p:pic>
        <p:nvPicPr>
          <p:cNvPr id="9" name="Kuvan paikkamerkki 29" descr="ELY_white.png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/>
          <a:srcRect l="15012" r="15012"/>
          <a:stretch>
            <a:fillRect/>
          </a:stretch>
        </p:blipFill>
        <p:spPr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018900\AppData\Local\Microsoft\Windows\Temporary Internet Files\Content.Outlook\AQAMK7WS\Kohtaamo_surffari (2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268760"/>
            <a:ext cx="6315102" cy="4464496"/>
          </a:xfrm>
          <a:prstGeom prst="rect">
            <a:avLst/>
          </a:prstGeom>
          <a:noFill/>
        </p:spPr>
      </p:pic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z="2400" dirty="0" smtClean="0">
                <a:solidFill>
                  <a:srgbClr val="92D050"/>
                </a:solidFill>
              </a:rPr>
              <a:t>LUOTTAMUS - </a:t>
            </a:r>
            <a:r>
              <a:rPr lang="fi-FI" sz="2400" dirty="0" smtClean="0"/>
              <a:t>OHJAAMOIDEN PERUSDILEMMA ?</a:t>
            </a:r>
            <a:r>
              <a:rPr lang="fi-FI" dirty="0" smtClean="0"/>
              <a:t/>
            </a:r>
            <a:br>
              <a:rPr lang="fi-FI" dirty="0" smtClean="0"/>
            </a:br>
            <a:r>
              <a:rPr lang="fi-FI" sz="1400" dirty="0" smtClean="0"/>
              <a:t>(vrt. Nieminen 1999, Cederlöf 2004)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11.3.2015</a:t>
            </a:r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Katariina Soanjärvi</a:t>
            </a:r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tsikko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AITO KOHTAAMINEN OHJAAMOISSA</a:t>
            </a:r>
            <a:br>
              <a:rPr lang="fi-FI" dirty="0" smtClean="0"/>
            </a:br>
            <a:r>
              <a:rPr lang="fi-FI" sz="2000" dirty="0" smtClean="0"/>
              <a:t>(Vrt. </a:t>
            </a:r>
            <a:r>
              <a:rPr lang="fi-FI" sz="2000" dirty="0" err="1" smtClean="0"/>
              <a:t>Marniemi</a:t>
            </a:r>
            <a:r>
              <a:rPr lang="fi-FI" sz="2000" dirty="0" smtClean="0"/>
              <a:t> 2004)</a:t>
            </a:r>
            <a:endParaRPr lang="fi-FI" sz="2000" dirty="0"/>
          </a:p>
        </p:txBody>
      </p:sp>
      <p:sp>
        <p:nvSpPr>
          <p:cNvPr id="9" name="Sisällön paikkamerkki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>
                <a:solidFill>
                  <a:srgbClr val="7030A0"/>
                </a:solidFill>
              </a:rPr>
              <a:t>Aitous</a:t>
            </a:r>
          </a:p>
          <a:p>
            <a:pPr lvl="1"/>
            <a:r>
              <a:rPr lang="fi-FI" dirty="0" smtClean="0">
                <a:solidFill>
                  <a:srgbClr val="7030A0"/>
                </a:solidFill>
              </a:rPr>
              <a:t>roolien riisuminen</a:t>
            </a:r>
          </a:p>
          <a:p>
            <a:pPr lvl="1"/>
            <a:r>
              <a:rPr lang="fi-FI" dirty="0" smtClean="0">
                <a:solidFill>
                  <a:srgbClr val="7030A0"/>
                </a:solidFill>
              </a:rPr>
              <a:t>persoonallisuuden peliin pistäminen</a:t>
            </a:r>
          </a:p>
          <a:p>
            <a:pPr lvl="1"/>
            <a:r>
              <a:rPr lang="fi-FI" dirty="0" smtClean="0">
                <a:solidFill>
                  <a:srgbClr val="7030A0"/>
                </a:solidFill>
              </a:rPr>
              <a:t>luottamus</a:t>
            </a:r>
          </a:p>
          <a:p>
            <a:pPr lvl="1"/>
            <a:r>
              <a:rPr lang="fi-FI" dirty="0" smtClean="0">
                <a:solidFill>
                  <a:srgbClr val="7030A0"/>
                </a:solidFill>
              </a:rPr>
              <a:t>kunnioitusta</a:t>
            </a:r>
          </a:p>
          <a:p>
            <a:r>
              <a:rPr lang="fi-FI" dirty="0" smtClean="0">
                <a:solidFill>
                  <a:srgbClr val="7030A0"/>
                </a:solidFill>
              </a:rPr>
              <a:t>Dialogisuus</a:t>
            </a:r>
          </a:p>
          <a:p>
            <a:pPr lvl="1"/>
            <a:r>
              <a:rPr lang="fi-FI" dirty="0" smtClean="0">
                <a:solidFill>
                  <a:srgbClr val="7030A0"/>
                </a:solidFill>
              </a:rPr>
              <a:t>Toimivuus - jatkuvuus</a:t>
            </a:r>
          </a:p>
          <a:p>
            <a:pPr lvl="1"/>
            <a:r>
              <a:rPr lang="fi-FI" dirty="0" smtClean="0">
                <a:solidFill>
                  <a:srgbClr val="7030A0"/>
                </a:solidFill>
              </a:rPr>
              <a:t>syvyys</a:t>
            </a:r>
          </a:p>
          <a:p>
            <a:pPr lvl="1"/>
            <a:r>
              <a:rPr lang="fi-FI" dirty="0" smtClean="0">
                <a:solidFill>
                  <a:srgbClr val="7030A0"/>
                </a:solidFill>
              </a:rPr>
              <a:t>koskettavuus</a:t>
            </a:r>
            <a:endParaRPr lang="fi-FI" dirty="0">
              <a:solidFill>
                <a:srgbClr val="7030A0"/>
              </a:solidFill>
            </a:endParaRPr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11.3.2015</a:t>
            </a:r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Katariina Soanjärvi</a:t>
            </a:r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KOHTAAMO – Ohjaamojen ja verkko-ohjauksen kehittämisen tuki</a:t>
            </a:r>
            <a:endParaRPr lang="fi-FI" dirty="0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5" name="Alaotsikk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i-FI" dirty="0" smtClean="0"/>
              <a:t>Keski-Suomen </a:t>
            </a:r>
            <a:r>
              <a:rPr lang="fi-FI" dirty="0" err="1" smtClean="0"/>
              <a:t>ELY-keskus</a:t>
            </a:r>
            <a:endParaRPr lang="fi-FI" dirty="0"/>
          </a:p>
        </p:txBody>
      </p:sp>
      <p:pic>
        <p:nvPicPr>
          <p:cNvPr id="9" name="Kuvan paikkamerkki 29" descr="ELY_white.png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/>
          <a:srcRect l="15012" r="15012"/>
          <a:stretch>
            <a:fillRect/>
          </a:stretch>
        </p:blipFill>
        <p:spPr>
          <a:noFill/>
        </p:spPr>
      </p:pic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tsikko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KOHTAAMON TAVOITTEET</a:t>
            </a:r>
            <a:endParaRPr lang="fi-FI" dirty="0"/>
          </a:p>
        </p:txBody>
      </p:sp>
      <p:sp>
        <p:nvSpPr>
          <p:cNvPr id="10" name="Sisällön paikkamerkki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lnSpc>
                <a:spcPct val="150000"/>
              </a:lnSpc>
              <a:buFont typeface="+mj-lt"/>
              <a:buAutoNum type="romanUcPeriod"/>
            </a:pPr>
            <a:r>
              <a:rPr lang="fi-FI" dirty="0" smtClean="0">
                <a:solidFill>
                  <a:srgbClr val="5F378C"/>
                </a:solidFill>
              </a:rPr>
              <a:t>Ohjaamot</a:t>
            </a:r>
          </a:p>
          <a:p>
            <a:pPr marL="514350" indent="-514350">
              <a:lnSpc>
                <a:spcPct val="150000"/>
              </a:lnSpc>
              <a:buFont typeface="+mj-lt"/>
              <a:buAutoNum type="romanUcPeriod"/>
            </a:pPr>
            <a:r>
              <a:rPr lang="fi-FI" dirty="0" smtClean="0">
                <a:solidFill>
                  <a:srgbClr val="5F378C"/>
                </a:solidFill>
              </a:rPr>
              <a:t>Verkko-ohjaus</a:t>
            </a:r>
          </a:p>
          <a:p>
            <a:pPr marL="514350" indent="-514350">
              <a:lnSpc>
                <a:spcPct val="150000"/>
              </a:lnSpc>
              <a:buFont typeface="+mj-lt"/>
              <a:buAutoNum type="romanUcPeriod"/>
            </a:pPr>
            <a:r>
              <a:rPr lang="fi-FI" dirty="0" smtClean="0">
                <a:solidFill>
                  <a:srgbClr val="5F378C"/>
                </a:solidFill>
              </a:rPr>
              <a:t>Ohjaamon ja verkko-ohjauksen yhteensovittaminen</a:t>
            </a:r>
          </a:p>
          <a:p>
            <a:pPr marL="514350" indent="-514350">
              <a:lnSpc>
                <a:spcPct val="150000"/>
              </a:lnSpc>
              <a:buFont typeface="+mj-lt"/>
              <a:buAutoNum type="romanUcPeriod"/>
            </a:pPr>
            <a:r>
              <a:rPr lang="fi-FI" dirty="0" smtClean="0">
                <a:solidFill>
                  <a:srgbClr val="5F378C"/>
                </a:solidFill>
              </a:rPr>
              <a:t>Huomioidaan ohjauksen toimintaympäristöissä tapahtuvat muutokset</a:t>
            </a:r>
          </a:p>
          <a:p>
            <a:endParaRPr lang="fi-FI" dirty="0" smtClean="0"/>
          </a:p>
          <a:p>
            <a:pPr>
              <a:buNone/>
            </a:pPr>
            <a:endParaRPr lang="fi-FI" dirty="0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11.3.2015</a:t>
            </a:r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Katariina Soanjärvi</a:t>
            </a:r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11.3.2015</a:t>
            </a:r>
            <a:endParaRPr lang="fi-FI" dirty="0"/>
          </a:p>
        </p:txBody>
      </p:sp>
      <p:pic>
        <p:nvPicPr>
          <p:cNvPr id="2050" name="Picture 2" descr="C:\Users\A018900\AppData\Local\Microsoft\Windows\Temporary Internet Files\Content.Outlook\AQAMK7WS\Kohtaamon yhteystietokuva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548680"/>
            <a:ext cx="8175586" cy="4824536"/>
          </a:xfrm>
          <a:prstGeom prst="rect">
            <a:avLst/>
          </a:prstGeom>
          <a:noFill/>
        </p:spPr>
      </p:pic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Katariina Soanjärvi</a:t>
            </a:r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5076056" y="1441651"/>
            <a:ext cx="3382144" cy="1699317"/>
          </a:xfrm>
        </p:spPr>
        <p:txBody>
          <a:bodyPr/>
          <a:lstStyle/>
          <a:p>
            <a:r>
              <a:rPr lang="fi-FI" dirty="0" smtClean="0"/>
              <a:t>KIITOS</a:t>
            </a:r>
            <a:endParaRPr lang="fi-FI" dirty="0"/>
          </a:p>
        </p:txBody>
      </p:sp>
      <p:sp>
        <p:nvSpPr>
          <p:cNvPr id="5" name="Alaotsikko 4"/>
          <p:cNvSpPr>
            <a:spLocks noGrp="1"/>
          </p:cNvSpPr>
          <p:nvPr>
            <p:ph type="subTitle" idx="1"/>
          </p:nvPr>
        </p:nvSpPr>
        <p:spPr>
          <a:xfrm>
            <a:off x="5436096" y="3429000"/>
            <a:ext cx="3384376" cy="1080120"/>
          </a:xfrm>
        </p:spPr>
        <p:txBody>
          <a:bodyPr/>
          <a:lstStyle/>
          <a:p>
            <a:r>
              <a:rPr lang="fi-FI" sz="1600" b="0" dirty="0" err="1" smtClean="0">
                <a:solidFill>
                  <a:schemeClr val="accent3">
                    <a:lumMod val="50000"/>
                  </a:schemeClr>
                </a:solidFill>
                <a:hlinkClick r:id="rId2"/>
              </a:rPr>
              <a:t>Katariina.soanjarvi@ely-keskus.fi</a:t>
            </a:r>
            <a:endParaRPr lang="fi-FI" sz="1600" b="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fi-FI" sz="1600" b="0" dirty="0" smtClean="0">
                <a:solidFill>
                  <a:schemeClr val="accent3">
                    <a:lumMod val="50000"/>
                  </a:schemeClr>
                </a:solidFill>
              </a:rPr>
              <a:t>p. +358 29 502 49 68</a:t>
            </a:r>
          </a:p>
          <a:p>
            <a:endParaRPr lang="fi-FI" dirty="0"/>
          </a:p>
        </p:txBody>
      </p:sp>
      <p:pic>
        <p:nvPicPr>
          <p:cNvPr id="9" name="Kuvan paikkamerkki 29" descr="ELY_white.png"/>
          <p:cNvPicPr>
            <a:picLocks noGrp="1" noChangeAspect="1"/>
          </p:cNvPicPr>
          <p:nvPr>
            <p:ph type="pic" sz="quarter" idx="12"/>
          </p:nvPr>
        </p:nvPicPr>
        <p:blipFill>
          <a:blip r:embed="rId3" cstate="print"/>
          <a:srcRect l="15012" r="15012"/>
          <a:stretch>
            <a:fillRect/>
          </a:stretch>
        </p:blipFill>
        <p:spPr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tsikko 6"/>
          <p:cNvSpPr>
            <a:spLocks noGrp="1"/>
          </p:cNvSpPr>
          <p:nvPr>
            <p:ph type="title"/>
          </p:nvPr>
        </p:nvSpPr>
        <p:spPr>
          <a:xfrm>
            <a:off x="540000" y="612000"/>
            <a:ext cx="8064000" cy="512744"/>
          </a:xfrm>
        </p:spPr>
        <p:txBody>
          <a:bodyPr/>
          <a:lstStyle/>
          <a:p>
            <a:r>
              <a:rPr lang="fi-FI" altLang="fi-FI" dirty="0" smtClean="0"/>
              <a:t>OHJELMALLISIA LÄHTÖKOHTIA</a:t>
            </a:r>
            <a:br>
              <a:rPr lang="fi-FI" altLang="fi-FI" dirty="0" smtClean="0"/>
            </a:br>
            <a:endParaRPr lang="fi-FI" dirty="0"/>
          </a:p>
        </p:txBody>
      </p:sp>
      <p:sp>
        <p:nvSpPr>
          <p:cNvPr id="8" name="Alaotsikko 7"/>
          <p:cNvSpPr>
            <a:spLocks noGrp="1"/>
          </p:cNvSpPr>
          <p:nvPr>
            <p:ph type="body" idx="1"/>
          </p:nvPr>
        </p:nvSpPr>
        <p:spPr>
          <a:xfrm>
            <a:off x="540000" y="980728"/>
            <a:ext cx="7416376" cy="4896544"/>
          </a:xfrm>
        </p:spPr>
        <p:txBody>
          <a:bodyPr/>
          <a:lstStyle/>
          <a:p>
            <a:endParaRPr lang="fi-FI" altLang="fi-FI" sz="2800" cap="all" dirty="0" smtClean="0">
              <a:solidFill>
                <a:srgbClr val="5F378C"/>
              </a:solidFill>
            </a:endParaRPr>
          </a:p>
          <a:p>
            <a:r>
              <a:rPr lang="fi-FI" sz="2800" b="0" dirty="0" smtClean="0">
                <a:solidFill>
                  <a:srgbClr val="5F378C"/>
                </a:solidFill>
              </a:rPr>
              <a:t>Osa toimia, joilla Suomi lunastaa Eurooppa 2020 –strategian kansallisessa toimeenpano-ohjelmassa annetut lupaukset.</a:t>
            </a:r>
          </a:p>
          <a:p>
            <a:endParaRPr lang="fi-FI" sz="2800" b="0" dirty="0" smtClean="0">
              <a:solidFill>
                <a:srgbClr val="5F378C"/>
              </a:solidFill>
            </a:endParaRPr>
          </a:p>
          <a:p>
            <a:r>
              <a:rPr lang="fi-FI" sz="2800" b="0" dirty="0" smtClean="0">
                <a:solidFill>
                  <a:srgbClr val="5F378C"/>
                </a:solidFill>
              </a:rPr>
              <a:t>Vastaus työmarkkinajärjestöjen esitykselle Ammattiopistojen perustamisesta. </a:t>
            </a:r>
          </a:p>
          <a:p>
            <a:endParaRPr lang="fi-FI" sz="2800" b="0" dirty="0" smtClean="0">
              <a:solidFill>
                <a:srgbClr val="5F378C"/>
              </a:solidFill>
            </a:endParaRPr>
          </a:p>
          <a:p>
            <a:r>
              <a:rPr lang="fi-FI" sz="2800" b="0" dirty="0" smtClean="0">
                <a:solidFill>
                  <a:srgbClr val="5F378C"/>
                </a:solidFill>
              </a:rPr>
              <a:t>Yhteistyössä TEM, OKM ja STM</a:t>
            </a:r>
          </a:p>
          <a:p>
            <a:endParaRPr lang="fi-FI" sz="2000" b="0" dirty="0" smtClean="0"/>
          </a:p>
          <a:p>
            <a:endParaRPr lang="fi-FI" dirty="0" smtClean="0"/>
          </a:p>
          <a:p>
            <a:endParaRPr lang="fi-FI" dirty="0" smtClean="0"/>
          </a:p>
          <a:p>
            <a:endParaRPr lang="fi-FI" dirty="0" smtClean="0"/>
          </a:p>
          <a:p>
            <a:endParaRPr lang="fi-FI" dirty="0" smtClean="0"/>
          </a:p>
          <a:p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11.3.2015</a:t>
            </a:r>
            <a:endParaRPr lang="fi-FI" dirty="0"/>
          </a:p>
        </p:txBody>
      </p:sp>
      <p:sp>
        <p:nvSpPr>
          <p:cNvPr id="12" name="Kuvan paikkamerkki 9"/>
          <p:cNvSpPr txBox="1">
            <a:spLocks/>
          </p:cNvSpPr>
          <p:nvPr/>
        </p:nvSpPr>
        <p:spPr>
          <a:xfrm>
            <a:off x="2051720" y="5805264"/>
            <a:ext cx="1440000" cy="719137"/>
          </a:xfrm>
          <a:prstGeom prst="rect">
            <a:avLst/>
          </a:prstGeom>
        </p:spPr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i-FI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60700" algn="ctr"/>
                <a:tab pos="6119813" algn="r"/>
              </a:tabLst>
            </a:pPr>
            <a:r>
              <a:rPr kumimoji="0" lang="fi-FI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fi-FI" sz="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60700" algn="ctr"/>
                <a:tab pos="6119813" algn="r"/>
              </a:tabLst>
            </a:pPr>
            <a:r>
              <a:rPr kumimoji="0" lang="fi-FI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fi-FI" sz="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60700" algn="ctr"/>
                <a:tab pos="6119813" algn="r"/>
              </a:tabLst>
            </a:pPr>
            <a:r>
              <a:rPr kumimoji="0" lang="fi-FI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fi-FI" sz="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60700" algn="ctr"/>
                <a:tab pos="6119813" algn="r"/>
              </a:tabLst>
            </a:pPr>
            <a:r>
              <a:rPr kumimoji="0" lang="fi-FI" sz="900" b="0" i="0" u="none" strike="noStrike" cap="none" normalizeH="0" baseline="0" smtClean="0">
                <a:ln>
                  <a:noFill/>
                </a:ln>
                <a:solidFill>
                  <a:srgbClr val="58585A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fi-FI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Alatunnisteen paikkamerkki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Katariina Soanjärvi</a:t>
            </a:r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cap="all" dirty="0" err="1" smtClean="0"/>
              <a:t>Esr</a:t>
            </a:r>
            <a:r>
              <a:rPr lang="fi-FI" cap="all" dirty="0" smtClean="0"/>
              <a:t> Vastuujako</a:t>
            </a:r>
            <a:endParaRPr lang="fi-FI" cap="all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539552" y="1196752"/>
            <a:ext cx="8064000" cy="4500040"/>
          </a:xfrm>
        </p:spPr>
        <p:txBody>
          <a:bodyPr/>
          <a:lstStyle/>
          <a:p>
            <a:pPr lvl="0">
              <a:buNone/>
            </a:pPr>
            <a:r>
              <a:rPr lang="fi-FI" altLang="fi-FI" dirty="0" smtClean="0">
                <a:solidFill>
                  <a:srgbClr val="5F378C"/>
                </a:solidFill>
              </a:rPr>
              <a:t>TEM </a:t>
            </a:r>
          </a:p>
          <a:p>
            <a:pPr lvl="1"/>
            <a:r>
              <a:rPr lang="fi-FI" dirty="0" smtClean="0">
                <a:solidFill>
                  <a:srgbClr val="5F378C"/>
                </a:solidFill>
              </a:rPr>
              <a:t>Nuorisotakuu kokonaisuus /TL3 / Työllisyys ja työvoiman liikkuvuus</a:t>
            </a:r>
          </a:p>
          <a:p>
            <a:pPr lvl="1"/>
            <a:r>
              <a:rPr lang="fi-FI" altLang="fi-FI" dirty="0" smtClean="0">
                <a:solidFill>
                  <a:srgbClr val="5F378C"/>
                </a:solidFill>
              </a:rPr>
              <a:t>Keski-Suomen </a:t>
            </a:r>
            <a:r>
              <a:rPr lang="fi-FI" altLang="fi-FI" dirty="0" err="1" smtClean="0">
                <a:solidFill>
                  <a:srgbClr val="5F378C"/>
                </a:solidFill>
              </a:rPr>
              <a:t>ELY-keskus</a:t>
            </a:r>
            <a:endParaRPr lang="fi-FI" altLang="fi-FI" dirty="0" smtClean="0">
              <a:solidFill>
                <a:srgbClr val="5F378C"/>
              </a:solidFill>
            </a:endParaRPr>
          </a:p>
          <a:p>
            <a:pPr lvl="2"/>
            <a:r>
              <a:rPr lang="fi-FI" altLang="fi-FI" sz="1800" dirty="0" err="1" smtClean="0">
                <a:solidFill>
                  <a:srgbClr val="5F378C"/>
                </a:solidFill>
              </a:rPr>
              <a:t>Kohtaamo</a:t>
            </a:r>
            <a:r>
              <a:rPr lang="fi-FI" altLang="fi-FI" sz="1800" dirty="0" smtClean="0">
                <a:solidFill>
                  <a:srgbClr val="5F378C"/>
                </a:solidFill>
              </a:rPr>
              <a:t> – ohjaamojen ja nettiohjauksen kehittämisen tuki </a:t>
            </a:r>
          </a:p>
          <a:p>
            <a:pPr lvl="2"/>
            <a:r>
              <a:rPr lang="fi-FI" altLang="fi-FI" sz="1800" dirty="0" smtClean="0">
                <a:solidFill>
                  <a:srgbClr val="5F378C"/>
                </a:solidFill>
              </a:rPr>
              <a:t>Ohjaamojen kehittämispilotteja sekä valtakunnallisella että alueellisella </a:t>
            </a:r>
            <a:r>
              <a:rPr lang="fi-FI" altLang="fi-FI" sz="1800" dirty="0" err="1" smtClean="0">
                <a:solidFill>
                  <a:srgbClr val="5F378C"/>
                </a:solidFill>
              </a:rPr>
              <a:t>ESR-rahoituksella</a:t>
            </a:r>
            <a:endParaRPr lang="fi-FI" altLang="fi-FI" sz="1800" dirty="0" smtClean="0">
              <a:solidFill>
                <a:srgbClr val="5F378C"/>
              </a:solidFill>
            </a:endParaRPr>
          </a:p>
          <a:p>
            <a:pPr>
              <a:buNone/>
            </a:pPr>
            <a:r>
              <a:rPr lang="fi-FI" dirty="0" smtClean="0">
                <a:solidFill>
                  <a:srgbClr val="5F378C"/>
                </a:solidFill>
              </a:rPr>
              <a:t>OKM </a:t>
            </a:r>
          </a:p>
          <a:p>
            <a:pPr lvl="1"/>
            <a:r>
              <a:rPr lang="fi-FI" dirty="0" smtClean="0">
                <a:solidFill>
                  <a:srgbClr val="5F378C"/>
                </a:solidFill>
              </a:rPr>
              <a:t>Pohjois- Pohjanmaan </a:t>
            </a:r>
            <a:r>
              <a:rPr lang="fi-FI" dirty="0" err="1" smtClean="0">
                <a:solidFill>
                  <a:srgbClr val="5F378C"/>
                </a:solidFill>
              </a:rPr>
              <a:t>ELY-keskus</a:t>
            </a:r>
            <a:endParaRPr lang="fi-FI" dirty="0" smtClean="0">
              <a:solidFill>
                <a:srgbClr val="5F378C"/>
              </a:solidFill>
            </a:endParaRPr>
          </a:p>
          <a:p>
            <a:pPr lvl="2"/>
            <a:r>
              <a:rPr lang="fi-FI" sz="1800" dirty="0" smtClean="0">
                <a:solidFill>
                  <a:srgbClr val="5F378C"/>
                </a:solidFill>
              </a:rPr>
              <a:t>Nuorisotakuun tueksi ohjausosaamisen kehittämishanke Osuvaa ohjausta</a:t>
            </a:r>
          </a:p>
          <a:p>
            <a:pPr>
              <a:buNone/>
            </a:pPr>
            <a:r>
              <a:rPr lang="fi-FI" dirty="0" smtClean="0">
                <a:solidFill>
                  <a:srgbClr val="5F378C"/>
                </a:solidFill>
              </a:rPr>
              <a:t>STM </a:t>
            </a:r>
          </a:p>
          <a:p>
            <a:pPr lvl="1"/>
            <a:r>
              <a:rPr lang="fi-FI" dirty="0" smtClean="0">
                <a:solidFill>
                  <a:srgbClr val="5F378C"/>
                </a:solidFill>
              </a:rPr>
              <a:t>Toimintalinja 5: Sosiaalinen osallisuus ja köyhyyden torjunta / Nuorten hyvinvoinnin ja aktiivisen osallisuuden tuki toimenpidekokonaisuus</a:t>
            </a:r>
          </a:p>
          <a:p>
            <a:endParaRPr lang="fi-FI" dirty="0" smtClean="0"/>
          </a:p>
          <a:p>
            <a:pPr lvl="1"/>
            <a:endParaRPr lang="fi-FI" dirty="0" smtClean="0">
              <a:solidFill>
                <a:prstClr val="black"/>
              </a:solidFill>
            </a:endParaRPr>
          </a:p>
          <a:p>
            <a:pPr lvl="1"/>
            <a:endParaRPr lang="fi-FI" dirty="0" smtClean="0">
              <a:solidFill>
                <a:prstClr val="black"/>
              </a:solidFill>
            </a:endParaRPr>
          </a:p>
          <a:p>
            <a:pPr lvl="0">
              <a:buNone/>
            </a:pPr>
            <a:endParaRPr lang="fi-FI" altLang="fi-FI" sz="2000" dirty="0" smtClean="0">
              <a:solidFill>
                <a:prstClr val="black"/>
              </a:solidFill>
            </a:endParaRPr>
          </a:p>
          <a:p>
            <a:pPr lvl="0">
              <a:buNone/>
            </a:pPr>
            <a:endParaRPr lang="fi-FI" altLang="fi-FI" sz="2000" dirty="0" smtClean="0">
              <a:solidFill>
                <a:prstClr val="black"/>
              </a:solidFill>
            </a:endParaRPr>
          </a:p>
          <a:p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11.3.2015</a:t>
            </a:r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Katariina Soanjärvi</a:t>
            </a:r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cap="all" dirty="0" smtClean="0"/>
              <a:t>Hyviä malleja taustalla</a:t>
            </a:r>
            <a:endParaRPr lang="fi-FI" cap="all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sz="2800" dirty="0" smtClean="0">
                <a:solidFill>
                  <a:srgbClr val="5F378C"/>
                </a:solidFill>
              </a:rPr>
              <a:t>Oulun Byströmin talo</a:t>
            </a:r>
          </a:p>
          <a:p>
            <a:r>
              <a:rPr lang="fi-FI" sz="2800" dirty="0" smtClean="0">
                <a:solidFill>
                  <a:srgbClr val="5F378C"/>
                </a:solidFill>
              </a:rPr>
              <a:t>Mikkeli Olkkari</a:t>
            </a:r>
          </a:p>
          <a:p>
            <a:r>
              <a:rPr lang="fi-FI" sz="2800" dirty="0" smtClean="0">
                <a:solidFill>
                  <a:srgbClr val="5F378C"/>
                </a:solidFill>
              </a:rPr>
              <a:t>Vantaa Petra</a:t>
            </a:r>
          </a:p>
          <a:p>
            <a:r>
              <a:rPr lang="fi-FI" sz="2800" dirty="0" smtClean="0">
                <a:solidFill>
                  <a:srgbClr val="5F378C"/>
                </a:solidFill>
              </a:rPr>
              <a:t>Joensuu Ohjaamo</a:t>
            </a:r>
            <a:endParaRPr lang="fi-FI" sz="2800" dirty="0">
              <a:solidFill>
                <a:srgbClr val="5F378C"/>
              </a:solidFill>
            </a:endParaRP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11.3.2015</a:t>
            </a:r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Katariina Soanjärvi</a:t>
            </a:r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tsikko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OHJAAMOIDEN TILANNE</a:t>
            </a:r>
            <a:endParaRPr lang="fi-FI" dirty="0"/>
          </a:p>
        </p:txBody>
      </p:sp>
      <p:sp>
        <p:nvSpPr>
          <p:cNvPr id="9" name="Sisällön paikkamerkki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>
                <a:solidFill>
                  <a:srgbClr val="5F378C"/>
                </a:solidFill>
              </a:rPr>
              <a:t>Pilotit käynnistyivät 1.3.2015 </a:t>
            </a:r>
          </a:p>
          <a:p>
            <a:r>
              <a:rPr lang="fi-FI" dirty="0" smtClean="0">
                <a:solidFill>
                  <a:srgbClr val="5F378C"/>
                </a:solidFill>
              </a:rPr>
              <a:t>ESR valtakunnallisella rahoituksella 14 Ohjaamoa:</a:t>
            </a:r>
          </a:p>
          <a:p>
            <a:pPr lvl="1"/>
            <a:r>
              <a:rPr lang="fi-FI" dirty="0" smtClean="0">
                <a:solidFill>
                  <a:srgbClr val="5F378C"/>
                </a:solidFill>
              </a:rPr>
              <a:t>Espoo, Forssa, Helsinki, Jyväskylä, Keski-Uusimaa (Järvenpää, Kerava, Tuusula), Kokkola, Kouvola, Lappeenranta, Lahti, Tampere, Turku, Ylä-Savo (Iisalmi), Vaasa ja Vantaa</a:t>
            </a:r>
          </a:p>
          <a:p>
            <a:pPr lvl="1">
              <a:buNone/>
            </a:pPr>
            <a:endParaRPr lang="fi-FI" dirty="0" smtClean="0">
              <a:solidFill>
                <a:srgbClr val="5F378C"/>
              </a:solidFill>
            </a:endParaRPr>
          </a:p>
          <a:p>
            <a:r>
              <a:rPr lang="fi-FI" dirty="0" smtClean="0">
                <a:solidFill>
                  <a:srgbClr val="5F378C"/>
                </a:solidFill>
              </a:rPr>
              <a:t>ESR aluerahoituksella syntymässä 5 – 10 Ohjaamoa:</a:t>
            </a:r>
          </a:p>
          <a:p>
            <a:pPr lvl="1"/>
            <a:r>
              <a:rPr lang="fi-FI" dirty="0" smtClean="0">
                <a:solidFill>
                  <a:srgbClr val="5F378C"/>
                </a:solidFill>
              </a:rPr>
              <a:t>Esim. Rovaniemi, Kuopio, Kajaani, Kotka, Torniojokilaakso ?</a:t>
            </a:r>
          </a:p>
          <a:p>
            <a:pPr lvl="1"/>
            <a:r>
              <a:rPr lang="fi-FI" dirty="0" smtClean="0">
                <a:solidFill>
                  <a:srgbClr val="5F378C"/>
                </a:solidFill>
              </a:rPr>
              <a:t>Mikkeli (Olkkari), Pohjois-Karjala (Joensuu)</a:t>
            </a:r>
          </a:p>
          <a:p>
            <a:r>
              <a:rPr lang="fi-FI" dirty="0" smtClean="0">
                <a:solidFill>
                  <a:srgbClr val="5F378C"/>
                </a:solidFill>
              </a:rPr>
              <a:t>Omalla rahoituksella</a:t>
            </a:r>
          </a:p>
          <a:p>
            <a:pPr lvl="1"/>
            <a:r>
              <a:rPr lang="fi-FI" dirty="0" smtClean="0">
                <a:solidFill>
                  <a:srgbClr val="5F378C"/>
                </a:solidFill>
              </a:rPr>
              <a:t>Oulu (Byström), Pieksämäki…</a:t>
            </a:r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11.3.2015</a:t>
            </a:r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Katariina Soanjärvi</a:t>
            </a:r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tsikko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OHJAAMO -pilotit</a:t>
            </a: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isällön paikkamerkki 9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i-FI" dirty="0" smtClean="0"/>
              <a:t>”Nuorten, alle 30 -vuotiaiden,  matalankynnyksen monialainen ja -ammatillinen palvelu, jossa ohjataan työhön, koulutukseen tai kuntoutukseen. </a:t>
            </a:r>
          </a:p>
          <a:p>
            <a:pPr mar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i-FI" dirty="0" smtClean="0"/>
              <a:t> </a:t>
            </a:r>
          </a:p>
          <a:p>
            <a:pPr mar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i-FI" dirty="0" smtClean="0"/>
              <a:t>Ohjaamossa on mukana  ainakin kuntien sosiaali- ja terveystoimi, koulutoimi, nuorisotoimi sekä </a:t>
            </a:r>
            <a:r>
              <a:rPr lang="fi-FI" dirty="0" err="1" smtClean="0"/>
              <a:t>TE-toimisto</a:t>
            </a:r>
            <a:r>
              <a:rPr lang="fi-FI" dirty="0" smtClean="0"/>
              <a:t>, KELA, oppilaitokset, kolmas sektori ja asiakkaat.</a:t>
            </a:r>
          </a:p>
          <a:p>
            <a:pPr mar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i-FI" dirty="0" smtClean="0"/>
              <a:t> </a:t>
            </a:r>
          </a:p>
          <a:p>
            <a:pPr mar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i-FI" dirty="0" smtClean="0"/>
              <a:t>Tavoitteena on, että ohjaamopalvelua on suurimmissa kaupungeissa.”</a:t>
            </a:r>
            <a:endParaRPr lang="fi-FI" dirty="0"/>
          </a:p>
        </p:txBody>
      </p:sp>
      <p:sp>
        <p:nvSpPr>
          <p:cNvPr id="9" name="Otsikko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MIKÄ ON OHJAAMO?</a:t>
            </a:r>
            <a:endParaRPr lang="fi-FI" dirty="0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i-FI" smtClean="0"/>
              <a:t>11.3.2015</a:t>
            </a:r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i-FI" smtClean="0"/>
              <a:t>Katariina Soanjärvi</a:t>
            </a: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40000" y="612000"/>
            <a:ext cx="8064000" cy="1160816"/>
          </a:xfrm>
        </p:spPr>
        <p:txBody>
          <a:bodyPr/>
          <a:lstStyle/>
          <a:p>
            <a:r>
              <a:rPr lang="fi-FI" dirty="0" smtClean="0"/>
              <a:t>OHJAAMO nuoren näkökulmasta</a:t>
            </a:r>
            <a:br>
              <a:rPr lang="fi-FI" dirty="0" smtClean="0"/>
            </a:br>
            <a:r>
              <a:rPr lang="fi-FI" dirty="0" smtClean="0"/>
              <a:t> </a:t>
            </a:r>
            <a:r>
              <a:rPr lang="fi-FI" sz="1200" dirty="0" smtClean="0"/>
              <a:t>(Pakkala, Saukkonen ja Savonmäki , 2014)</a:t>
            </a:r>
            <a:r>
              <a:rPr lang="fi-FI" dirty="0" smtClean="0"/>
              <a:t/>
            </a:r>
            <a:br>
              <a:rPr lang="fi-FI" dirty="0" smtClean="0"/>
            </a:br>
            <a:endParaRPr lang="fi-FI" sz="1800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11.3.2015</a:t>
            </a:r>
            <a:endParaRPr lang="fi-FI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4784"/>
            <a:ext cx="5943668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Katariina Soanjärvi</a:t>
            </a:r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OHJAAMOIDEN ARJESSA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540000" y="1484784"/>
            <a:ext cx="8064000" cy="4239216"/>
          </a:xfrm>
        </p:spPr>
        <p:txBody>
          <a:bodyPr/>
          <a:lstStyle/>
          <a:p>
            <a:r>
              <a:rPr lang="fi-FI" dirty="0" smtClean="0">
                <a:solidFill>
                  <a:srgbClr val="5F378C"/>
                </a:solidFill>
              </a:rPr>
              <a:t>Nuoren näkökulma palveluihin – nuoret ”kokonaisina”</a:t>
            </a:r>
          </a:p>
          <a:p>
            <a:r>
              <a:rPr lang="fi-FI" dirty="0" smtClean="0">
                <a:solidFill>
                  <a:srgbClr val="5F378C"/>
                </a:solidFill>
              </a:rPr>
              <a:t>Nuoren osallisuus - nuorisolähtöisyys</a:t>
            </a:r>
          </a:p>
          <a:p>
            <a:r>
              <a:rPr lang="fi-FI" dirty="0" smtClean="0">
                <a:solidFill>
                  <a:srgbClr val="5F378C"/>
                </a:solidFill>
              </a:rPr>
              <a:t>Nopea reagointi nuoren tilanteeseen</a:t>
            </a:r>
          </a:p>
          <a:p>
            <a:r>
              <a:rPr lang="fi-FI" dirty="0" smtClean="0">
                <a:solidFill>
                  <a:srgbClr val="5F378C"/>
                </a:solidFill>
              </a:rPr>
              <a:t>Monialainen yhteistyö ja </a:t>
            </a:r>
            <a:r>
              <a:rPr lang="fi-FI" dirty="0" err="1" smtClean="0">
                <a:solidFill>
                  <a:srgbClr val="5F378C"/>
                </a:solidFill>
              </a:rPr>
              <a:t>moniammatillisuus</a:t>
            </a:r>
            <a:endParaRPr lang="fi-FI" dirty="0" smtClean="0">
              <a:solidFill>
                <a:srgbClr val="5F378C"/>
              </a:solidFill>
            </a:endParaRPr>
          </a:p>
          <a:p>
            <a:pPr lvl="1"/>
            <a:r>
              <a:rPr lang="fi-FI" dirty="0" smtClean="0">
                <a:solidFill>
                  <a:srgbClr val="5F378C"/>
                </a:solidFill>
              </a:rPr>
              <a:t>Oma ammatillinen identiteetti</a:t>
            </a:r>
          </a:p>
          <a:p>
            <a:pPr lvl="1"/>
            <a:r>
              <a:rPr lang="fi-FI" dirty="0" smtClean="0">
                <a:solidFill>
                  <a:srgbClr val="5F378C"/>
                </a:solidFill>
              </a:rPr>
              <a:t>Jatkuva koulutus</a:t>
            </a:r>
          </a:p>
          <a:p>
            <a:r>
              <a:rPr lang="fi-FI" dirty="0" smtClean="0">
                <a:solidFill>
                  <a:srgbClr val="5F378C"/>
                </a:solidFill>
              </a:rPr>
              <a:t>Verkostoissa työskentely</a:t>
            </a:r>
          </a:p>
          <a:p>
            <a:r>
              <a:rPr lang="fi-FI" dirty="0" smtClean="0">
                <a:solidFill>
                  <a:srgbClr val="5F378C"/>
                </a:solidFill>
              </a:rPr>
              <a:t>Esimiehisyys ja substanssijohtajuus – Ohjaamoiden johtaminen</a:t>
            </a:r>
          </a:p>
          <a:p>
            <a:r>
              <a:rPr lang="fi-FI" dirty="0" smtClean="0">
                <a:solidFill>
                  <a:srgbClr val="5F378C"/>
                </a:solidFill>
              </a:rPr>
              <a:t>Muutokset rakenteisiin ja toimintatapoihin</a:t>
            </a:r>
          </a:p>
          <a:p>
            <a:r>
              <a:rPr lang="fi-FI" dirty="0" smtClean="0">
                <a:solidFill>
                  <a:srgbClr val="5F378C"/>
                </a:solidFill>
              </a:rPr>
              <a:t>Toiminnan juurruttaminen</a:t>
            </a:r>
            <a:endParaRPr lang="fi-FI" dirty="0">
              <a:solidFill>
                <a:srgbClr val="5F378C"/>
              </a:solidFill>
            </a:endParaRP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11.3.2015</a:t>
            </a:r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Katariina Soanjärvi</a:t>
            </a:r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SR_FI TEM_Rakennerahastot_2014-2020_mallipohja">
  <a:themeElements>
    <a:clrScheme name="TEM_Rakennerahastot">
      <a:dk1>
        <a:sysClr val="windowText" lastClr="000000"/>
      </a:dk1>
      <a:lt1>
        <a:srgbClr val="FFFFFF"/>
      </a:lt1>
      <a:dk2>
        <a:srgbClr val="646464"/>
      </a:dk2>
      <a:lt2>
        <a:srgbClr val="FFFFFF"/>
      </a:lt2>
      <a:accent1>
        <a:srgbClr val="8CBE41"/>
      </a:accent1>
      <a:accent2>
        <a:srgbClr val="5BC6E8"/>
      </a:accent2>
      <a:accent3>
        <a:srgbClr val="009FDA"/>
      </a:accent3>
      <a:accent4>
        <a:srgbClr val="5F378C"/>
      </a:accent4>
      <a:accent5>
        <a:srgbClr val="E2007A"/>
      </a:accent5>
      <a:accent6>
        <a:srgbClr val="F6921E"/>
      </a:accent6>
      <a:hlink>
        <a:srgbClr val="00549F"/>
      </a:hlink>
      <a:folHlink>
        <a:srgbClr val="00B299"/>
      </a:folHlink>
    </a:clrScheme>
    <a:fontScheme name="TEM_Rakennerahasto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ESR_FI TEM_Rakennerahastot_2014-2020_mallipohja</Template>
  <TotalTime>4936</TotalTime>
  <Words>381</Words>
  <Application>Microsoft Office PowerPoint</Application>
  <PresentationFormat>Näytössä katseltava diaesitys (4:3)</PresentationFormat>
  <Paragraphs>112</Paragraphs>
  <Slides>15</Slides>
  <Notes>2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15</vt:i4>
      </vt:variant>
    </vt:vector>
  </HeadingPairs>
  <TitlesOfParts>
    <vt:vector size="16" baseType="lpstr">
      <vt:lpstr>ESR_FI TEM_Rakennerahastot_2014-2020_mallipohja</vt:lpstr>
      <vt:lpstr> Yhteistyön kehittäminen nuorten tieto-, neuvonta- ja ohjauspalveluissa:  yhdessä enemmän ja paremmin  OHJAAMO-MALLI (ESR)</vt:lpstr>
      <vt:lpstr>OHJELMALLISIA LÄHTÖKOHTIA </vt:lpstr>
      <vt:lpstr>Esr Vastuujako</vt:lpstr>
      <vt:lpstr>Hyviä malleja taustalla</vt:lpstr>
      <vt:lpstr>OHJAAMOIDEN TILANNE</vt:lpstr>
      <vt:lpstr>OHJAAMO -pilotit</vt:lpstr>
      <vt:lpstr>MIKÄ ON OHJAAMO?</vt:lpstr>
      <vt:lpstr>OHJAAMO nuoren näkökulmasta  (Pakkala, Saukkonen ja Savonmäki , 2014) </vt:lpstr>
      <vt:lpstr>OHJAAMOIDEN ARJESSA</vt:lpstr>
      <vt:lpstr>LUOTTAMUS - OHJAAMOIDEN PERUSDILEMMA ? (vrt. Nieminen 1999, Cederlöf 2004)</vt:lpstr>
      <vt:lpstr>AITO KOHTAAMINEN OHJAAMOISSA (Vrt. Marniemi 2004)</vt:lpstr>
      <vt:lpstr>KOHTAAMO – Ohjaamojen ja verkko-ohjauksen kehittämisen tuki</vt:lpstr>
      <vt:lpstr>KOHTAAMON TAVOITTEET</vt:lpstr>
      <vt:lpstr>Dia 14</vt:lpstr>
      <vt:lpstr>KIITOS</vt:lpstr>
    </vt:vector>
  </TitlesOfParts>
  <Company>AVI ELY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A000703</dc:creator>
  <cp:lastModifiedBy>temasunmti1</cp:lastModifiedBy>
  <cp:revision>285</cp:revision>
  <dcterms:created xsi:type="dcterms:W3CDTF">2014-06-12T06:02:25Z</dcterms:created>
  <dcterms:modified xsi:type="dcterms:W3CDTF">2015-03-12T14:26:29Z</dcterms:modified>
</cp:coreProperties>
</file>